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8" r:id="rId2"/>
    <p:sldId id="497" r:id="rId3"/>
    <p:sldId id="498" r:id="rId4"/>
    <p:sldId id="499" r:id="rId5"/>
    <p:sldId id="501" r:id="rId6"/>
    <p:sldId id="502" r:id="rId7"/>
    <p:sldId id="500" r:id="rId8"/>
    <p:sldId id="503" r:id="rId9"/>
    <p:sldId id="504" r:id="rId10"/>
    <p:sldId id="505" r:id="rId11"/>
    <p:sldId id="506" r:id="rId12"/>
    <p:sldId id="507" r:id="rId13"/>
    <p:sldId id="508" r:id="rId14"/>
    <p:sldId id="509" r:id="rId15"/>
    <p:sldId id="510" r:id="rId16"/>
    <p:sldId id="512" r:id="rId17"/>
    <p:sldId id="513" r:id="rId18"/>
    <p:sldId id="514" r:id="rId19"/>
    <p:sldId id="515" r:id="rId20"/>
    <p:sldId id="517" r:id="rId21"/>
    <p:sldId id="516" r:id="rId22"/>
    <p:sldId id="518" r:id="rId23"/>
    <p:sldId id="519" r:id="rId24"/>
    <p:sldId id="520" r:id="rId25"/>
    <p:sldId id="521" r:id="rId26"/>
    <p:sldId id="522" r:id="rId27"/>
    <p:sldId id="523" r:id="rId28"/>
    <p:sldId id="524" r:id="rId29"/>
    <p:sldId id="525" r:id="rId30"/>
    <p:sldId id="496" r:id="rId31"/>
    <p:sldId id="289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43"/>
    <p:restoredTop sz="96405"/>
  </p:normalViewPr>
  <p:slideViewPr>
    <p:cSldViewPr snapToGrid="0" snapToObjects="1">
      <p:cViewPr>
        <p:scale>
          <a:sx n="100" d="100"/>
          <a:sy n="100" d="100"/>
        </p:scale>
        <p:origin x="1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3/21/22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3/21/22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habr.com/ru/news/top/weekly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uby-doc.org/stdlib-2.4.1/libdoc/rexml/rdoc/REXML/Document.html" TargetMode="External"/><Relationship Id="rId4" Type="http://schemas.openxmlformats.org/officeDocument/2006/relationships/hyperlink" Target="https://www.germane-software.com/software/XML/rexml/docs/tutorial.html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ruby-doc.org/stdlib-1.9.3/libdoc/rexml/rdoc/REXML/Element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rmane-software.com/software/XML/rexml/docs/tutorial.html" TargetMode="External"/><Relationship Id="rId7" Type="http://schemas.openxmlformats.org/officeDocument/2006/relationships/hyperlink" Target="https://html5book.ru/osnovy-html/" TargetMode="External"/><Relationship Id="rId2" Type="http://schemas.openxmlformats.org/officeDocument/2006/relationships/hyperlink" Target="http://msiter.ru/tutorials/uchebnik-xml-dlya-nachinayushchih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ru/docs/Learn/Getting_started_with_the_web/HTML_basics" TargetMode="External"/><Relationship Id="rId5" Type="http://schemas.openxmlformats.org/officeDocument/2006/relationships/hyperlink" Target="https://support.microsoft.com/ru-ru/office/xml-%D0%B4%D0%BB%D1%8F-%D0%BD%D0%B0%D1%87%D0%B8%D0%BD%D0%B0%D1%8E%D1%89%D0%B8%D1%85-a87d234d-4c2e-4409-9cbc-45e4eb857d44" TargetMode="External"/><Relationship Id="rId4" Type="http://schemas.openxmlformats.org/officeDocument/2006/relationships/hyperlink" Target="https://developer.ibm.com/tutorials/x-newxml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B7C69-0E6D-5340-9EB2-ADA936FE2B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accent1"/>
                </a:solidFill>
              </a:rPr>
              <a:t>Лекция </a:t>
            </a:r>
            <a:r>
              <a:rPr lang="en-US" b="1" dirty="0">
                <a:solidFill>
                  <a:schemeClr val="accent1"/>
                </a:solidFill>
              </a:rPr>
              <a:t>27</a:t>
            </a:r>
            <a:endParaRPr lang="en-RU" b="1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555E7-3818-7343-B869-DF577EECC7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b="1" dirty="0">
                <a:solidFill>
                  <a:schemeClr val="accent1"/>
                </a:solidFill>
              </a:rPr>
              <a:t>Хранение данных, </a:t>
            </a:r>
            <a:r>
              <a:rPr lang="en-US" b="1" dirty="0">
                <a:solidFill>
                  <a:schemeClr val="accent1"/>
                </a:solidFill>
              </a:rPr>
              <a:t>XML, HTML</a:t>
            </a:r>
            <a:endParaRPr lang="en-RU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332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2FF7-1FAB-0D44-9BE4-BA9AF3829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solidFill>
                  <a:schemeClr val="accent1"/>
                </a:solidFill>
              </a:rPr>
              <a:t>Проектируем программу для учета расходов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54590-944D-7944-B432-5A4E4A1C4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1"/>
            <a:ext cx="9603275" cy="4037749"/>
          </a:xfrm>
        </p:spPr>
        <p:txBody>
          <a:bodyPr>
            <a:normAutofit/>
          </a:bodyPr>
          <a:lstStyle/>
          <a:p>
            <a:r>
              <a:rPr lang="ru-RU" dirty="0"/>
              <a:t>Давайте напишем программу, которая будет показывать, сколько на что мы потратили, а также выводить сумму всех трат за каждый месяц. Для этого нам как-то надо хранить данные о покупках.</a:t>
            </a:r>
          </a:p>
          <a:p>
            <a:r>
              <a:rPr lang="ru-RU" dirty="0"/>
              <a:t>Для начала давайте придумаем структуру, в которой мы будем описывать информацию о тратах. Этот </a:t>
            </a:r>
            <a:r>
              <a:rPr lang="en-GB" dirty="0"/>
              <a:t>XML-</a:t>
            </a:r>
            <a:r>
              <a:rPr lang="ru-RU" dirty="0"/>
              <a:t>файл пока будем редактировать руками, а на позже научимся делать это с помощью программы.</a:t>
            </a:r>
          </a:p>
        </p:txBody>
      </p:sp>
    </p:spTree>
    <p:extLst>
      <p:ext uri="{BB962C8B-B14F-4D97-AF65-F5344CB8AC3E}">
        <p14:creationId xmlns:p14="http://schemas.microsoft.com/office/powerpoint/2010/main" val="1517317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2FF7-1FAB-0D44-9BE4-BA9AF3829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solidFill>
                  <a:schemeClr val="accent1"/>
                </a:solidFill>
              </a:rPr>
              <a:t>Проектируем программу для учета расходов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54590-944D-7944-B432-5A4E4A1C4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1"/>
            <a:ext cx="9603275" cy="549669"/>
          </a:xfrm>
        </p:spPr>
        <p:txBody>
          <a:bodyPr>
            <a:normAutofit/>
          </a:bodyPr>
          <a:lstStyle/>
          <a:p>
            <a:r>
              <a:rPr lang="en-GB" dirty="0" err="1">
                <a:solidFill>
                  <a:schemeClr val="accent1"/>
                </a:solidFill>
              </a:rPr>
              <a:t>expenses.xml</a:t>
            </a:r>
            <a:r>
              <a:rPr lang="en-GB" dirty="0">
                <a:solidFill>
                  <a:schemeClr val="accent1"/>
                </a:solidFill>
              </a:rPr>
              <a:t>:</a:t>
            </a:r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2CA067-2A39-A941-8C2C-AEF4AD91E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565400"/>
            <a:ext cx="7197121" cy="3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81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2FF7-1FAB-0D44-9BE4-BA9AF3829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solidFill>
                  <a:schemeClr val="accent1"/>
                </a:solidFill>
              </a:rPr>
              <a:t>Проектируем программу для учета расходов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54590-944D-7944-B432-5A4E4A1C4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1"/>
            <a:ext cx="9603275" cy="4037750"/>
          </a:xfrm>
        </p:spPr>
        <p:txBody>
          <a:bodyPr>
            <a:normAutofit/>
          </a:bodyPr>
          <a:lstStyle/>
          <a:p>
            <a:r>
              <a:rPr lang="ru-RU" dirty="0"/>
              <a:t>Вот так мы будем хранить эти данные. Как вы видите, у нас есть корневой тег </a:t>
            </a:r>
            <a:r>
              <a:rPr lang="en-GB" dirty="0">
                <a:solidFill>
                  <a:schemeClr val="accent1"/>
                </a:solidFill>
              </a:rPr>
              <a:t>expenses</a:t>
            </a:r>
            <a:r>
              <a:rPr lang="en-GB" dirty="0"/>
              <a:t>, </a:t>
            </a:r>
            <a:r>
              <a:rPr lang="ru-RU" dirty="0"/>
              <a:t>в него вложены теги </a:t>
            </a:r>
            <a:r>
              <a:rPr lang="en-GB" dirty="0">
                <a:solidFill>
                  <a:schemeClr val="accent1"/>
                </a:solidFill>
              </a:rPr>
              <a:t>expense</a:t>
            </a:r>
            <a:r>
              <a:rPr lang="en-GB" dirty="0"/>
              <a:t> (</a:t>
            </a:r>
            <a:r>
              <a:rPr lang="ru-RU" dirty="0"/>
              <a:t>по одному на каждую трату), внутри каждого такого тега, текст с информацией о покупке, а в атрибутах </a:t>
            </a:r>
            <a:r>
              <a:rPr lang="en-GB" dirty="0">
                <a:solidFill>
                  <a:schemeClr val="accent1"/>
                </a:solidFill>
              </a:rPr>
              <a:t>date</a:t>
            </a:r>
            <a:r>
              <a:rPr lang="en-GB" dirty="0"/>
              <a:t>,</a:t>
            </a:r>
            <a:r>
              <a:rPr lang="ru-RU" dirty="0"/>
              <a:t> </a:t>
            </a:r>
            <a:r>
              <a:rPr lang="en-GB" dirty="0">
                <a:solidFill>
                  <a:schemeClr val="accent1"/>
                </a:solidFill>
              </a:rPr>
              <a:t>amount</a:t>
            </a:r>
            <a:r>
              <a:rPr lang="ru-RU" dirty="0"/>
              <a:t> и </a:t>
            </a:r>
            <a:r>
              <a:rPr lang="en-GB" dirty="0">
                <a:solidFill>
                  <a:schemeClr val="accent1"/>
                </a:solidFill>
              </a:rPr>
              <a:t>category</a:t>
            </a:r>
            <a:r>
              <a:rPr lang="ru-RU" dirty="0"/>
              <a:t> соответственно дата, сумма и категория покупки.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657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2FF7-1FAB-0D44-9BE4-BA9AF3829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solidFill>
                  <a:schemeClr val="accent1"/>
                </a:solidFill>
              </a:rPr>
              <a:t>Проектируем программу для учета расходов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54590-944D-7944-B432-5A4E4A1C4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1"/>
            <a:ext cx="9603275" cy="4037750"/>
          </a:xfrm>
        </p:spPr>
        <p:txBody>
          <a:bodyPr>
            <a:normAutofit/>
          </a:bodyPr>
          <a:lstStyle/>
          <a:p>
            <a:r>
              <a:rPr lang="ru-RU" dirty="0"/>
              <a:t>Для того, чтобы удобно работать с </a:t>
            </a:r>
            <a:r>
              <a:rPr lang="en-GB" dirty="0"/>
              <a:t>XML-</a:t>
            </a:r>
            <a:r>
              <a:rPr lang="ru-RU" dirty="0"/>
              <a:t>файлами во всех современных языках есть </a:t>
            </a:r>
            <a:r>
              <a:rPr lang="ru-RU" dirty="0" err="1"/>
              <a:t>парсеры</a:t>
            </a:r>
            <a:r>
              <a:rPr lang="ru-RU" dirty="0"/>
              <a:t>. </a:t>
            </a:r>
          </a:p>
          <a:p>
            <a:r>
              <a:rPr lang="ru-RU" dirty="0" err="1">
                <a:solidFill>
                  <a:schemeClr val="accent1"/>
                </a:solidFill>
              </a:rPr>
              <a:t>Парсер</a:t>
            </a:r>
            <a:r>
              <a:rPr lang="ru-RU" dirty="0"/>
              <a:t> — это инструмент (чаще всего библиотека) для чтения данных из текста и представления их в удобной для работы с ними форме. </a:t>
            </a:r>
          </a:p>
          <a:p>
            <a:r>
              <a:rPr lang="ru-RU" dirty="0"/>
              <a:t>Обычно их в каждом языке даже несколько. Какие-то быстрее, какие-то удобнее. Один из таких </a:t>
            </a:r>
            <a:r>
              <a:rPr lang="ru-RU" dirty="0" err="1"/>
              <a:t>парсеров</a:t>
            </a:r>
            <a:r>
              <a:rPr lang="ru-RU" dirty="0"/>
              <a:t> (</a:t>
            </a:r>
            <a:r>
              <a:rPr lang="en-GB" b="1" dirty="0"/>
              <a:t>REXML</a:t>
            </a:r>
            <a:r>
              <a:rPr lang="en-GB" dirty="0"/>
              <a:t>) </a:t>
            </a:r>
            <a:r>
              <a:rPr lang="ru-RU" dirty="0"/>
              <a:t>уже встроен в </a:t>
            </a:r>
            <a:r>
              <a:rPr lang="en-GB" dirty="0"/>
              <a:t>Ruby (</a:t>
            </a:r>
            <a:r>
              <a:rPr lang="ru-RU" dirty="0"/>
              <a:t>начиная с версии 1.9). Им и воспользуемся.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621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2FF7-1FAB-0D44-9BE4-BA9AF3829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solidFill>
                  <a:schemeClr val="accent1"/>
                </a:solidFill>
              </a:rPr>
              <a:t>Программа для учета расходов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54590-944D-7944-B432-5A4E4A1C4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1"/>
            <a:ext cx="4034821" cy="4037750"/>
          </a:xfrm>
        </p:spPr>
        <p:txBody>
          <a:bodyPr>
            <a:normAutofit/>
          </a:bodyPr>
          <a:lstStyle/>
          <a:p>
            <a:r>
              <a:rPr lang="ru-RU" dirty="0"/>
              <a:t>Сейчас мы напишем программу, которая будет идти по всем тратам и добавлять их в ассоциативный массив, в котором в виде ключа будут даты: то есть все траты, сделанные в один и тот же день, попадут в один и тот же элемент.</a:t>
            </a:r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2050" name="Picture 2" descr="Объединяем траты по дням">
            <a:extLst>
              <a:ext uri="{FF2B5EF4-FFF2-40B4-BE49-F238E27FC236}">
                <a16:creationId xmlns:a16="http://schemas.microsoft.com/office/drawing/2014/main" id="{857FA060-69E6-9D42-9D93-B3AB7F945D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" t="4445" r="4533" b="2963"/>
          <a:stretch/>
        </p:blipFill>
        <p:spPr bwMode="auto">
          <a:xfrm>
            <a:off x="5636193" y="2015731"/>
            <a:ext cx="5418661" cy="403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724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2FF7-1FAB-0D44-9BE4-BA9AF3829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solidFill>
                  <a:schemeClr val="accent1"/>
                </a:solidFill>
              </a:rPr>
              <a:t>Программа для учета расходов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54590-944D-7944-B432-5A4E4A1C4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1"/>
            <a:ext cx="9603275" cy="549669"/>
          </a:xfrm>
        </p:spPr>
        <p:txBody>
          <a:bodyPr>
            <a:normAutofit/>
          </a:bodyPr>
          <a:lstStyle/>
          <a:p>
            <a:r>
              <a:rPr lang="ru-RU" dirty="0"/>
              <a:t>Затем мы пройдёмся по всем дням и объединим их в месяцы:</a:t>
            </a:r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3074" name="Picture 2" descr="Начинаем с первого дня">
            <a:extLst>
              <a:ext uri="{FF2B5EF4-FFF2-40B4-BE49-F238E27FC236}">
                <a16:creationId xmlns:a16="http://schemas.microsoft.com/office/drawing/2014/main" id="{D948B4A1-C628-2D4B-883E-81F142F45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9" y="2624481"/>
            <a:ext cx="428783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Как только увидели новый месяц - создаём другой ключ">
            <a:extLst>
              <a:ext uri="{FF2B5EF4-FFF2-40B4-BE49-F238E27FC236}">
                <a16:creationId xmlns:a16="http://schemas.microsoft.com/office/drawing/2014/main" id="{3506BC04-9562-764A-AE6B-0490FBFCC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216" y="2623890"/>
            <a:ext cx="4606925" cy="342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3530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2FF7-1FAB-0D44-9BE4-BA9AF3829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solidFill>
                  <a:schemeClr val="accent1"/>
                </a:solidFill>
              </a:rPr>
              <a:t>Программа для учета расходов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54590-944D-7944-B432-5A4E4A1C4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1"/>
            <a:ext cx="2853721" cy="4037750"/>
          </a:xfrm>
        </p:spPr>
        <p:txBody>
          <a:bodyPr>
            <a:normAutofit/>
          </a:bodyPr>
          <a:lstStyle/>
          <a:p>
            <a:r>
              <a:rPr lang="ru-RU" dirty="0"/>
              <a:t>И, наконец, после того, как у нас будут все месяцы с полным набором трат, мы можем вывести пользователю, сколько денег он потратил в каждом месяце и на что.</a:t>
            </a:r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5122" name="Picture 2" descr="Теперь можем достать все траты за любой месяц">
            <a:extLst>
              <a:ext uri="{FF2B5EF4-FFF2-40B4-BE49-F238E27FC236}">
                <a16:creationId xmlns:a16="http://schemas.microsoft.com/office/drawing/2014/main" id="{4A4057F7-E601-6F4A-B8C2-C5AC3567C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952" y="2015731"/>
            <a:ext cx="6438902" cy="403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982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2FF7-1FAB-0D44-9BE4-BA9AF3829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solidFill>
                  <a:schemeClr val="accent1"/>
                </a:solidFill>
              </a:rPr>
              <a:t>Программа для учета расходов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54590-944D-7944-B432-5A4E4A1C4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1"/>
            <a:ext cx="9603275" cy="4037750"/>
          </a:xfrm>
        </p:spPr>
        <p:txBody>
          <a:bodyPr>
            <a:normAutofit/>
          </a:bodyPr>
          <a:lstStyle/>
          <a:p>
            <a:r>
              <a:rPr lang="ru-RU" dirty="0"/>
              <a:t>Давайте писать программу!</a:t>
            </a:r>
          </a:p>
          <a:p>
            <a:r>
              <a:rPr lang="ru-RU" dirty="0"/>
              <a:t>Листинг </a:t>
            </a:r>
            <a:r>
              <a:rPr lang="en-GB" dirty="0" err="1">
                <a:solidFill>
                  <a:schemeClr val="accent1"/>
                </a:solidFill>
              </a:rPr>
              <a:t>expenses_reader.rb</a:t>
            </a:r>
            <a:r>
              <a:rPr lang="ru-RU" dirty="0"/>
              <a:t> приведен в папке с уроком.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5199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2FF7-1FAB-0D44-9BE4-BA9AF3829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solidFill>
                  <a:schemeClr val="accent1"/>
                </a:solidFill>
              </a:rPr>
              <a:t>Немного о </a:t>
            </a:r>
            <a:r>
              <a:rPr lang="en-US" b="1" dirty="0">
                <a:solidFill>
                  <a:schemeClr val="accent1"/>
                </a:solidFill>
              </a:rPr>
              <a:t>HTML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54590-944D-7944-B432-5A4E4A1C4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1"/>
            <a:ext cx="9603275" cy="4037750"/>
          </a:xfrm>
        </p:spPr>
        <p:txBody>
          <a:bodyPr>
            <a:normAutofit/>
          </a:bodyPr>
          <a:lstStyle/>
          <a:p>
            <a:r>
              <a:rPr lang="en-GB" dirty="0"/>
              <a:t>HTML — </a:t>
            </a:r>
            <a:r>
              <a:rPr lang="ru-RU" dirty="0"/>
              <a:t>грубо говоря, одна из разновидностей </a:t>
            </a:r>
            <a:r>
              <a:rPr lang="en-GB" dirty="0"/>
              <a:t>XML. </a:t>
            </a:r>
            <a:r>
              <a:rPr lang="ru-RU" dirty="0"/>
              <a:t>Требования к разметке в некоторых версиях </a:t>
            </a:r>
            <a:r>
              <a:rPr lang="en-GB" dirty="0"/>
              <a:t>HTML, </a:t>
            </a:r>
            <a:r>
              <a:rPr lang="ru-RU" dirty="0"/>
              <a:t>однако (а версий </a:t>
            </a:r>
            <a:r>
              <a:rPr lang="en-GB" dirty="0"/>
              <a:t>HTML </a:t>
            </a:r>
            <a:r>
              <a:rPr lang="ru-RU" dirty="0"/>
              <a:t>много, сейчас, например, самая актуальная </a:t>
            </a:r>
            <a:r>
              <a:rPr lang="en-GB" dirty="0"/>
              <a:t>HTML5), </a:t>
            </a:r>
            <a:r>
              <a:rPr lang="ru-RU" dirty="0"/>
              <a:t>могут существенно отличаться о того, что мы рассказали про </a:t>
            </a:r>
            <a:r>
              <a:rPr lang="en-GB" dirty="0"/>
              <a:t>XML.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3413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2FF7-1FAB-0D44-9BE4-BA9AF3829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19"/>
            <a:ext cx="3623994" cy="1049235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chemeClr val="accent1"/>
                </a:solidFill>
              </a:rPr>
              <a:t>Немного о 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HTML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54590-944D-7944-B432-5A4E4A1C4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1"/>
            <a:ext cx="3399821" cy="4037750"/>
          </a:xfrm>
        </p:spPr>
        <p:txBody>
          <a:bodyPr>
            <a:normAutofit/>
          </a:bodyPr>
          <a:lstStyle/>
          <a:p>
            <a:r>
              <a:rPr lang="ru-RU" dirty="0"/>
              <a:t>Давайте зайдём на сайт </a:t>
            </a:r>
            <a:r>
              <a:rPr lang="en-GB" dirty="0">
                <a:hlinkClick r:id="rId2"/>
              </a:rPr>
              <a:t>habr.ru</a:t>
            </a:r>
            <a:r>
              <a:rPr lang="en-GB" dirty="0"/>
              <a:t> </a:t>
            </a:r>
            <a:r>
              <a:rPr lang="ru-RU" dirty="0"/>
              <a:t>и посмотрим его </a:t>
            </a:r>
            <a:r>
              <a:rPr lang="en-GB" dirty="0"/>
              <a:t>html-</a:t>
            </a:r>
            <a:r>
              <a:rPr lang="ru-RU" dirty="0"/>
              <a:t>разметку. Для этого нажмите на любой неактивный элемент на сайте правой кнопкой мыши и выберите пункт «</a:t>
            </a:r>
            <a:r>
              <a:rPr lang="ru-RU" b="1" dirty="0"/>
              <a:t>Исходный код страницы</a:t>
            </a:r>
            <a:r>
              <a:rPr lang="ru-RU" dirty="0"/>
              <a:t>»</a:t>
            </a:r>
            <a:r>
              <a:rPr lang="en-GB" dirty="0"/>
              <a:t>.</a:t>
            </a:r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B350CB-233B-5A4F-873A-7A067DB5C4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28" t="11731" r="4328" b="5741"/>
          <a:stretch/>
        </p:blipFill>
        <p:spPr>
          <a:xfrm>
            <a:off x="5075573" y="804519"/>
            <a:ext cx="5979281" cy="528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53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2FF7-1FAB-0D44-9BE4-BA9AF3829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solidFill>
                  <a:schemeClr val="accent1"/>
                </a:solidFill>
              </a:rPr>
              <a:t>План занятия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54590-944D-7944-B432-5A4E4A1C4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15646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dirty="0"/>
              <a:t>Как по-человечески хранить данные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Формат данных </a:t>
            </a:r>
            <a:r>
              <a:rPr lang="en-GB" dirty="0"/>
              <a:t>XML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Чтение </a:t>
            </a:r>
            <a:r>
              <a:rPr lang="en-GB" dirty="0"/>
              <a:t>XML </a:t>
            </a:r>
            <a:r>
              <a:rPr lang="ru-RU" dirty="0"/>
              <a:t>в </a:t>
            </a:r>
            <a:r>
              <a:rPr lang="en-GB" dirty="0"/>
              <a:t>Ruby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Немного про </a:t>
            </a:r>
            <a:r>
              <a:rPr lang="en-GB" dirty="0"/>
              <a:t>HTML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Этим уроком мы начинаем блок курса, посвященный тому, как в реальном мире хранятся данные. В следующих уроках мы рассмотрим форматы данных </a:t>
            </a:r>
            <a:r>
              <a:rPr lang="en-GB" dirty="0"/>
              <a:t>XML, JSON </a:t>
            </a:r>
            <a:r>
              <a:rPr lang="ru-RU" dirty="0"/>
              <a:t>и познакомимся с базами данных.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395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2FF7-1FAB-0D44-9BE4-BA9AF3829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19"/>
            <a:ext cx="3623994" cy="1049235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chemeClr val="accent1"/>
                </a:solidFill>
              </a:rPr>
              <a:t>Немного о 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HTML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54590-944D-7944-B432-5A4E4A1C4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1"/>
            <a:ext cx="3399821" cy="4037750"/>
          </a:xfrm>
        </p:spPr>
        <p:txBody>
          <a:bodyPr>
            <a:normAutofit/>
          </a:bodyPr>
          <a:lstStyle/>
          <a:p>
            <a:r>
              <a:rPr lang="ru-RU" dirty="0"/>
              <a:t>Те блоки гипертекста, которые вы видите, вам должны показаться знакомыми — тоже теги, вложенные друг в друга, атрибуты и так далее. Нам это знание пригодится в последующих уроках, когда будем работать с сетью.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B350CB-233B-5A4F-873A-7A067DB5C4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8" t="11731" r="4328" b="5741"/>
          <a:stretch/>
        </p:blipFill>
        <p:spPr>
          <a:xfrm>
            <a:off x="5075573" y="804519"/>
            <a:ext cx="5979281" cy="528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58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2FF7-1FAB-0D44-9BE4-BA9AF3829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19"/>
            <a:ext cx="3623994" cy="1049235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chemeClr val="accent1"/>
                </a:solidFill>
              </a:rPr>
              <a:t>Немного о 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HTML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54590-944D-7944-B432-5A4E4A1C4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1"/>
            <a:ext cx="3399821" cy="4037750"/>
          </a:xfrm>
        </p:spPr>
        <p:txBody>
          <a:bodyPr>
            <a:normAutofit/>
          </a:bodyPr>
          <a:lstStyle/>
          <a:p>
            <a:r>
              <a:rPr lang="ru-RU" dirty="0"/>
              <a:t>Итак, мы узнали о формате </a:t>
            </a:r>
            <a:r>
              <a:rPr lang="en-GB" dirty="0"/>
              <a:t>XML, </a:t>
            </a:r>
            <a:r>
              <a:rPr lang="ru-RU" dirty="0"/>
              <a:t>научились читать данные из </a:t>
            </a:r>
            <a:r>
              <a:rPr lang="en-GB" dirty="0"/>
              <a:t>XML-</a:t>
            </a:r>
            <a:r>
              <a:rPr lang="ru-RU" dirty="0"/>
              <a:t>файлов и узнали немного про </a:t>
            </a:r>
            <a:r>
              <a:rPr lang="en-GB" dirty="0"/>
              <a:t>HTML. </a:t>
            </a:r>
            <a:r>
              <a:rPr lang="ru-RU" dirty="0"/>
              <a:t>На следующем уроке мы научимся писать свои </a:t>
            </a:r>
            <a:r>
              <a:rPr lang="en-GB" dirty="0"/>
              <a:t>XML </a:t>
            </a:r>
            <a:r>
              <a:rPr lang="ru-RU" dirty="0"/>
              <a:t>файлы и сделаем так, чтобы нам не приходилось добавлять траты в файл </a:t>
            </a:r>
            <a:r>
              <a:rPr lang="en-GB" dirty="0" err="1">
                <a:solidFill>
                  <a:schemeClr val="accent1"/>
                </a:solidFill>
              </a:rPr>
              <a:t>expenses.xml</a:t>
            </a:r>
            <a:r>
              <a:rPr lang="en-GB" dirty="0">
                <a:solidFill>
                  <a:schemeClr val="accent1"/>
                </a:solidFill>
              </a:rPr>
              <a:t> </a:t>
            </a:r>
            <a:r>
              <a:rPr lang="ru-RU" dirty="0"/>
              <a:t>руками.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B350CB-233B-5A4F-873A-7A067DB5C4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8" t="11731" r="4328" b="5741"/>
          <a:stretch/>
        </p:blipFill>
        <p:spPr>
          <a:xfrm>
            <a:off x="5075573" y="804519"/>
            <a:ext cx="5979281" cy="528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74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2FF7-1FAB-0D44-9BE4-BA9AF3829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solidFill>
                  <a:schemeClr val="accent1"/>
                </a:solidFill>
              </a:rPr>
              <a:t>Чтение </a:t>
            </a:r>
            <a:r>
              <a:rPr lang="en-US" b="1" dirty="0">
                <a:solidFill>
                  <a:schemeClr val="accent1"/>
                </a:solidFill>
              </a:rPr>
              <a:t>xml-</a:t>
            </a:r>
            <a:r>
              <a:rPr lang="ru-RU" b="1" dirty="0">
                <a:solidFill>
                  <a:schemeClr val="accent1"/>
                </a:solidFill>
              </a:rPr>
              <a:t>визитки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54590-944D-7944-B432-5A4E4A1C4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1"/>
            <a:ext cx="9603275" cy="2708669"/>
          </a:xfrm>
        </p:spPr>
        <p:txBody>
          <a:bodyPr>
            <a:normAutofit/>
          </a:bodyPr>
          <a:lstStyle/>
          <a:p>
            <a:r>
              <a:rPr lang="ru-RU" dirty="0"/>
              <a:t>Сделайте свою визитку в формате </a:t>
            </a:r>
            <a:r>
              <a:rPr lang="en-GB" dirty="0"/>
              <a:t>XML.</a:t>
            </a:r>
          </a:p>
          <a:p>
            <a:r>
              <a:rPr lang="ru-RU" dirty="0"/>
              <a:t>Укажите свои фамилию, имя, отчество, телефон, адрес электронной почты и немного напишите о своих навыках.</a:t>
            </a:r>
          </a:p>
          <a:p>
            <a:r>
              <a:rPr lang="ru-RU" dirty="0"/>
              <a:t>Напишите программу, которая читает эту визитку в формате </a:t>
            </a:r>
            <a:r>
              <a:rPr lang="en-GB" dirty="0"/>
              <a:t>XML </a:t>
            </a:r>
            <a:r>
              <a:rPr lang="ru-RU" dirty="0"/>
              <a:t>и красиво выводит информацию на экран.</a:t>
            </a:r>
          </a:p>
          <a:p>
            <a:r>
              <a:rPr lang="ru-RU" b="1" dirty="0"/>
              <a:t>Например: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119338-1BAD-0E46-BBD4-EEC97E450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4886377"/>
            <a:ext cx="91440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9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2FF7-1FAB-0D44-9BE4-BA9AF3829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solidFill>
                  <a:schemeClr val="accent1"/>
                </a:solidFill>
              </a:rPr>
              <a:t>Чтение </a:t>
            </a:r>
            <a:r>
              <a:rPr lang="en-US" b="1" dirty="0">
                <a:solidFill>
                  <a:schemeClr val="accent1"/>
                </a:solidFill>
              </a:rPr>
              <a:t>xml-</a:t>
            </a:r>
            <a:r>
              <a:rPr lang="ru-RU" b="1" dirty="0">
                <a:solidFill>
                  <a:schemeClr val="accent1"/>
                </a:solidFill>
              </a:rPr>
              <a:t>визитки. подсказка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54590-944D-7944-B432-5A4E4A1C4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1"/>
            <a:ext cx="9603275" cy="524269"/>
          </a:xfrm>
        </p:spPr>
        <p:txBody>
          <a:bodyPr>
            <a:normAutofit/>
          </a:bodyPr>
          <a:lstStyle/>
          <a:p>
            <a:r>
              <a:rPr lang="ru-RU" dirty="0"/>
              <a:t>Создайте файл как в уроке. Начните со служебной конструкции: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1DB28B-A73E-FB46-851A-CFCE91990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600377"/>
            <a:ext cx="9144000" cy="508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0626B41-09B6-2542-AF33-348BDB0863E5}"/>
              </a:ext>
            </a:extLst>
          </p:cNvPr>
          <p:cNvSpPr txBox="1">
            <a:spLocks/>
          </p:cNvSpPr>
          <p:nvPr/>
        </p:nvSpPr>
        <p:spPr>
          <a:xfrm>
            <a:off x="1451579" y="3232254"/>
            <a:ext cx="9603275" cy="12254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Помните, что корневой элемент только один. В программе откройте файл с помощью библиотеки </a:t>
            </a:r>
            <a:r>
              <a:rPr lang="en-GB" b="1" dirty="0" err="1"/>
              <a:t>rexml</a:t>
            </a:r>
            <a:r>
              <a:rPr lang="en-GB" dirty="0"/>
              <a:t> </a:t>
            </a:r>
            <a:r>
              <a:rPr lang="ru-RU" dirty="0"/>
              <a:t>и достаньте все нужные поля с помощью метода </a:t>
            </a:r>
            <a:r>
              <a:rPr lang="en-GB" dirty="0">
                <a:solidFill>
                  <a:schemeClr val="accent1"/>
                </a:solidFill>
              </a:rPr>
              <a:t>elements</a:t>
            </a:r>
            <a:r>
              <a:rPr lang="en-GB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75C0D2-110A-5743-92B8-A903BF83A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9" y="4518077"/>
            <a:ext cx="9144000" cy="508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3C7AAA2-1D07-A241-8DBE-9F6211D9EAA9}"/>
              </a:ext>
            </a:extLst>
          </p:cNvPr>
          <p:cNvSpPr txBox="1">
            <a:spLocks/>
          </p:cNvSpPr>
          <p:nvPr/>
        </p:nvSpPr>
        <p:spPr>
          <a:xfrm>
            <a:off x="1451579" y="5149954"/>
            <a:ext cx="9603275" cy="9035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Возможно, вам понадобится заглянуть в </a:t>
            </a:r>
            <a:r>
              <a:rPr lang="ru-RU" dirty="0">
                <a:hlinkClick r:id="rId4"/>
              </a:rPr>
              <a:t>инструкцию по использованию этой библиотеки</a:t>
            </a:r>
            <a:r>
              <a:rPr lang="ru-RU" dirty="0"/>
              <a:t>, описание </a:t>
            </a:r>
            <a:r>
              <a:rPr lang="ru-RU" dirty="0">
                <a:hlinkClick r:id="rId5"/>
              </a:rPr>
              <a:t>класса </a:t>
            </a:r>
            <a:r>
              <a:rPr lang="en-GB" dirty="0">
                <a:hlinkClick r:id="rId5"/>
              </a:rPr>
              <a:t>REXML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6055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2FF7-1FAB-0D44-9BE4-BA9AF3829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xml-</a:t>
            </a:r>
            <a:r>
              <a:rPr lang="ru-RU" b="1" dirty="0">
                <a:solidFill>
                  <a:schemeClr val="accent1"/>
                </a:solidFill>
              </a:rPr>
              <a:t>визитка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54590-944D-7944-B432-5A4E4A1C4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1"/>
            <a:ext cx="4784121" cy="4037750"/>
          </a:xfrm>
        </p:spPr>
        <p:txBody>
          <a:bodyPr>
            <a:normAutofit/>
          </a:bodyPr>
          <a:lstStyle/>
          <a:p>
            <a:r>
              <a:rPr lang="ru-RU" dirty="0"/>
              <a:t>На уроке мы показывали, как устроен любой сайт.</a:t>
            </a:r>
          </a:p>
          <a:p>
            <a:r>
              <a:rPr lang="ru-RU" dirty="0"/>
              <a:t>Используя самые простые теги: </a:t>
            </a:r>
            <a:r>
              <a:rPr lang="ru-RU" dirty="0">
                <a:solidFill>
                  <a:schemeClr val="accent1"/>
                </a:solidFill>
              </a:rPr>
              <a:t>&lt;</a:t>
            </a:r>
            <a:r>
              <a:rPr lang="en-GB" dirty="0">
                <a:solidFill>
                  <a:schemeClr val="accent1"/>
                </a:solidFill>
              </a:rPr>
              <a:t>body&gt;</a:t>
            </a:r>
            <a:r>
              <a:rPr lang="en-GB" dirty="0"/>
              <a:t>, </a:t>
            </a:r>
            <a:r>
              <a:rPr lang="en-GB" dirty="0">
                <a:solidFill>
                  <a:schemeClr val="accent1"/>
                </a:solidFill>
              </a:rPr>
              <a:t>&lt;p&gt;</a:t>
            </a:r>
            <a:r>
              <a:rPr lang="en-GB" dirty="0"/>
              <a:t> </a:t>
            </a:r>
            <a:r>
              <a:rPr lang="ru-RU" dirty="0"/>
              <a:t>и </a:t>
            </a:r>
            <a:r>
              <a:rPr lang="ru-RU" dirty="0">
                <a:solidFill>
                  <a:schemeClr val="accent1"/>
                </a:solidFill>
              </a:rPr>
              <a:t>&lt;</a:t>
            </a:r>
            <a:r>
              <a:rPr lang="en-GB" dirty="0" err="1">
                <a:solidFill>
                  <a:schemeClr val="accent1"/>
                </a:solidFill>
              </a:rPr>
              <a:t>img</a:t>
            </a:r>
            <a:r>
              <a:rPr lang="en-GB" dirty="0">
                <a:solidFill>
                  <a:schemeClr val="accent1"/>
                </a:solidFill>
              </a:rPr>
              <a:t>&gt;</a:t>
            </a:r>
            <a:r>
              <a:rPr lang="en-GB" dirty="0"/>
              <a:t> </a:t>
            </a:r>
            <a:r>
              <a:rPr lang="ru-RU" dirty="0"/>
              <a:t>сделайте простенькую страничку с вашей визиткой в формате </a:t>
            </a:r>
            <a:r>
              <a:rPr lang="en-GB" dirty="0"/>
              <a:t>html. </a:t>
            </a:r>
            <a:r>
              <a:rPr lang="ru-RU" dirty="0"/>
              <a:t>Но обязательно с фотографией.</a:t>
            </a:r>
          </a:p>
        </p:txBody>
      </p:sp>
      <p:pic>
        <p:nvPicPr>
          <p:cNvPr id="13314" name="Picture 2" descr="Пример визитки с фоткой в браузере">
            <a:extLst>
              <a:ext uri="{FF2B5EF4-FFF2-40B4-BE49-F238E27FC236}">
                <a16:creationId xmlns:a16="http://schemas.microsoft.com/office/drawing/2014/main" id="{E70788BD-4C71-8943-80CE-4E27C5A84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3" t="5741" r="11152" b="13148"/>
          <a:stretch/>
        </p:blipFill>
        <p:spPr bwMode="auto">
          <a:xfrm>
            <a:off x="7007237" y="2015731"/>
            <a:ext cx="3152764" cy="403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305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2FF7-1FAB-0D44-9BE4-BA9AF3829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xml-</a:t>
            </a:r>
            <a:r>
              <a:rPr lang="ru-RU" b="1" dirty="0">
                <a:solidFill>
                  <a:schemeClr val="accent1"/>
                </a:solidFill>
              </a:rPr>
              <a:t>визитка. подсказка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54590-944D-7944-B432-5A4E4A1C4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1"/>
            <a:ext cx="5038121" cy="4037750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Вспомните, что </a:t>
            </a:r>
            <a:r>
              <a:rPr lang="en-GB" dirty="0"/>
              <a:t>html — </a:t>
            </a:r>
            <a:r>
              <a:rPr lang="ru-RU" dirty="0"/>
              <a:t>это просто </a:t>
            </a:r>
            <a:r>
              <a:rPr lang="en-GB" dirty="0"/>
              <a:t>xml, </a:t>
            </a:r>
            <a:r>
              <a:rPr lang="ru-RU" dirty="0"/>
              <a:t>построенный по определённым правилам.</a:t>
            </a:r>
          </a:p>
          <a:p>
            <a:r>
              <a:rPr lang="ru-RU" dirty="0"/>
              <a:t>Начните с корневого тега </a:t>
            </a:r>
            <a:r>
              <a:rPr lang="ru-RU" dirty="0">
                <a:solidFill>
                  <a:schemeClr val="accent1"/>
                </a:solidFill>
              </a:rPr>
              <a:t>&lt;</a:t>
            </a:r>
            <a:r>
              <a:rPr lang="en-GB" dirty="0">
                <a:solidFill>
                  <a:schemeClr val="accent1"/>
                </a:solidFill>
              </a:rPr>
              <a:t>html&gt;</a:t>
            </a:r>
            <a:r>
              <a:rPr lang="en-GB" dirty="0"/>
              <a:t>, </a:t>
            </a:r>
            <a:r>
              <a:rPr lang="ru-RU" dirty="0"/>
              <a:t>добавьте в него обязательный тег </a:t>
            </a:r>
            <a:r>
              <a:rPr lang="ru-RU" dirty="0">
                <a:solidFill>
                  <a:schemeClr val="accent1"/>
                </a:solidFill>
              </a:rPr>
              <a:t>&lt;</a:t>
            </a:r>
            <a:r>
              <a:rPr lang="en-GB" dirty="0">
                <a:solidFill>
                  <a:schemeClr val="accent1"/>
                </a:solidFill>
              </a:rPr>
              <a:t>body&gt;</a:t>
            </a:r>
            <a:r>
              <a:rPr lang="en-GB" dirty="0"/>
              <a:t>, </a:t>
            </a:r>
            <a:r>
              <a:rPr lang="ru-RU" dirty="0"/>
              <a:t>а уже в нём напишите в параграфах </a:t>
            </a:r>
            <a:r>
              <a:rPr lang="ru-RU" dirty="0">
                <a:solidFill>
                  <a:schemeClr val="accent1"/>
                </a:solidFill>
              </a:rPr>
              <a:t>&lt;</a:t>
            </a:r>
            <a:r>
              <a:rPr lang="en-GB" dirty="0">
                <a:solidFill>
                  <a:schemeClr val="accent1"/>
                </a:solidFill>
              </a:rPr>
              <a:t>p&gt;</a:t>
            </a:r>
            <a:r>
              <a:rPr lang="ru-RU" dirty="0"/>
              <a:t> информацию о себе и вставьте фото с помощью тега </a:t>
            </a:r>
            <a:r>
              <a:rPr lang="ru-RU" dirty="0">
                <a:solidFill>
                  <a:schemeClr val="accent1"/>
                </a:solidFill>
              </a:rPr>
              <a:t>&lt;</a:t>
            </a:r>
            <a:r>
              <a:rPr lang="en-GB" dirty="0" err="1">
                <a:solidFill>
                  <a:schemeClr val="accent1"/>
                </a:solidFill>
              </a:rPr>
              <a:t>img</a:t>
            </a:r>
            <a:r>
              <a:rPr lang="en-GB" dirty="0">
                <a:solidFill>
                  <a:schemeClr val="accent1"/>
                </a:solidFill>
              </a:rPr>
              <a:t>&gt;</a:t>
            </a:r>
            <a:r>
              <a:rPr lang="en-GB" dirty="0"/>
              <a:t>.</a:t>
            </a:r>
          </a:p>
          <a:p>
            <a:r>
              <a:rPr lang="ru-RU" dirty="0"/>
              <a:t>Как пользоваться всеми этими тегами легко найти в Интернете. В качестве заготовки возьмите вот этот код: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4BEA52-EA66-9F4E-9A05-C46FAA64F0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970"/>
          <a:stretch/>
        </p:blipFill>
        <p:spPr>
          <a:xfrm>
            <a:off x="6754370" y="2574106"/>
            <a:ext cx="4300484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397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2FF7-1FAB-0D44-9BE4-BA9AF3829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xml-</a:t>
            </a:r>
            <a:r>
              <a:rPr lang="ru-RU" b="1" dirty="0">
                <a:solidFill>
                  <a:schemeClr val="accent1"/>
                </a:solidFill>
              </a:rPr>
              <a:t>магазин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54590-944D-7944-B432-5A4E4A1C4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1"/>
            <a:ext cx="9603275" cy="2835669"/>
          </a:xfrm>
        </p:spPr>
        <p:txBody>
          <a:bodyPr>
            <a:normAutofit/>
          </a:bodyPr>
          <a:lstStyle/>
          <a:p>
            <a:r>
              <a:rPr lang="ru-RU" dirty="0"/>
              <a:t>В домашнем задании к прошлому уроку мы писали магазин, который торговал музыкой, фильмами и книжками. Не удобно и не правильно создавать их руками прямо в коде программы. </a:t>
            </a:r>
          </a:p>
          <a:p>
            <a:r>
              <a:rPr lang="ru-RU" dirty="0"/>
              <a:t>Научите магазин читать данные из отдельного </a:t>
            </a:r>
            <a:r>
              <a:rPr lang="en-GB" dirty="0"/>
              <a:t>XML-</a:t>
            </a:r>
            <a:r>
              <a:rPr lang="ru-RU" dirty="0"/>
              <a:t>файла. </a:t>
            </a:r>
          </a:p>
        </p:txBody>
      </p:sp>
    </p:spTree>
    <p:extLst>
      <p:ext uri="{BB962C8B-B14F-4D97-AF65-F5344CB8AC3E}">
        <p14:creationId xmlns:p14="http://schemas.microsoft.com/office/powerpoint/2010/main" val="3803073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2FF7-1FAB-0D44-9BE4-BA9AF3829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xml-</a:t>
            </a:r>
            <a:r>
              <a:rPr lang="ru-RU" b="1" dirty="0">
                <a:solidFill>
                  <a:schemeClr val="accent1"/>
                </a:solidFill>
              </a:rPr>
              <a:t>магазин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54590-944D-7944-B432-5A4E4A1C4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1"/>
            <a:ext cx="9603275" cy="536969"/>
          </a:xfrm>
        </p:spPr>
        <p:txBody>
          <a:bodyPr>
            <a:normAutofit/>
          </a:bodyPr>
          <a:lstStyle/>
          <a:p>
            <a:r>
              <a:rPr lang="ru-RU" b="1" dirty="0"/>
              <a:t>Например:</a:t>
            </a:r>
            <a:endParaRPr lang="ru-R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DE2D48-ABFD-6142-86C0-94382E6D9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585761"/>
            <a:ext cx="9573012" cy="330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68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2FF7-1FAB-0D44-9BE4-BA9AF3829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xml-</a:t>
            </a:r>
            <a:r>
              <a:rPr lang="ru-RU" b="1" dirty="0">
                <a:solidFill>
                  <a:schemeClr val="accent1"/>
                </a:solidFill>
              </a:rPr>
              <a:t>магазин. подсказка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54590-944D-7944-B432-5A4E4A1C4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1"/>
            <a:ext cx="9603275" cy="1049235"/>
          </a:xfrm>
        </p:spPr>
        <p:txBody>
          <a:bodyPr>
            <a:normAutofit/>
          </a:bodyPr>
          <a:lstStyle/>
          <a:p>
            <a:r>
              <a:rPr lang="ru-RU" dirty="0"/>
              <a:t>Для начала придумайте, в каком формате вы будете хранить ваши товары.</a:t>
            </a:r>
          </a:p>
          <a:p>
            <a:r>
              <a:rPr lang="ru-RU" dirty="0"/>
              <a:t>Предлагаем в таком: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6C827-8244-6D43-AC8A-FE4C28D8C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3226943"/>
            <a:ext cx="91440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027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2FF7-1FAB-0D44-9BE4-BA9AF3829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xml-</a:t>
            </a:r>
            <a:r>
              <a:rPr lang="ru-RU" b="1" dirty="0">
                <a:solidFill>
                  <a:schemeClr val="accent1"/>
                </a:solidFill>
              </a:rPr>
              <a:t>магазин. подсказка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54590-944D-7944-B432-5A4E4A1C4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1"/>
            <a:ext cx="9603275" cy="4037750"/>
          </a:xfrm>
        </p:spPr>
        <p:txBody>
          <a:bodyPr>
            <a:normAutofit/>
          </a:bodyPr>
          <a:lstStyle/>
          <a:p>
            <a:r>
              <a:rPr lang="ru-RU" dirty="0"/>
              <a:t>Потом напишите у класса </a:t>
            </a:r>
            <a:r>
              <a:rPr lang="en-GB" dirty="0">
                <a:solidFill>
                  <a:schemeClr val="accent1"/>
                </a:solidFill>
              </a:rPr>
              <a:t>Product</a:t>
            </a:r>
            <a:r>
              <a:rPr lang="en-GB" dirty="0"/>
              <a:t> </a:t>
            </a:r>
            <a:r>
              <a:rPr lang="ru-RU" dirty="0"/>
              <a:t>статический метод </a:t>
            </a:r>
            <a:r>
              <a:rPr lang="en-GB" dirty="0" err="1">
                <a:solidFill>
                  <a:schemeClr val="accent1"/>
                </a:solidFill>
              </a:rPr>
              <a:t>read_from_xml</a:t>
            </a:r>
            <a:r>
              <a:rPr lang="en-GB" dirty="0"/>
              <a:t>, </a:t>
            </a:r>
            <a:r>
              <a:rPr lang="ru-RU" dirty="0"/>
              <a:t>который в качестве параметра принимает, например, имя файла со списком продуктов и передает его </a:t>
            </a:r>
            <a:r>
              <a:rPr lang="ru-RU" dirty="0" err="1"/>
              <a:t>парсеру</a:t>
            </a:r>
            <a:r>
              <a:rPr lang="ru-RU" dirty="0"/>
              <a:t> </a:t>
            </a:r>
            <a:r>
              <a:rPr lang="en-GB" dirty="0">
                <a:solidFill>
                  <a:schemeClr val="accent1"/>
                </a:solidFill>
              </a:rPr>
              <a:t>REXML</a:t>
            </a:r>
            <a:r>
              <a:rPr lang="en-GB" dirty="0"/>
              <a:t> </a:t>
            </a:r>
            <a:r>
              <a:rPr lang="ru-RU" dirty="0"/>
              <a:t>как мы это делали на уроке.</a:t>
            </a:r>
          </a:p>
          <a:p>
            <a:r>
              <a:rPr lang="ru-RU" dirty="0"/>
              <a:t>Любым удобным способом (</a:t>
            </a:r>
            <a:r>
              <a:rPr lang="ru-RU" dirty="0">
                <a:hlinkClick r:id="rId2"/>
              </a:rPr>
              <a:t>документация </a:t>
            </a:r>
            <a:r>
              <a:rPr lang="en-GB" dirty="0">
                <a:hlinkClick r:id="rId2"/>
              </a:rPr>
              <a:t>REXML</a:t>
            </a:r>
            <a:r>
              <a:rPr lang="en-GB" dirty="0"/>
              <a:t>) </a:t>
            </a:r>
            <a:r>
              <a:rPr lang="ru-RU" dirty="0"/>
              <a:t>достаньте из соответствующих тегов информацию о товаре и создайте экземпляр соответствующего класса на каждую запись в </a:t>
            </a:r>
            <a:r>
              <a:rPr lang="en-GB" dirty="0"/>
              <a:t>xml-</a:t>
            </a:r>
            <a:r>
              <a:rPr lang="ru-RU" dirty="0"/>
              <a:t>файле.</a:t>
            </a:r>
          </a:p>
          <a:p>
            <a:r>
              <a:rPr lang="ru-RU" dirty="0"/>
              <a:t>А затем верните массив товаров.</a:t>
            </a:r>
          </a:p>
        </p:txBody>
      </p:sp>
    </p:spTree>
    <p:extLst>
      <p:ext uri="{BB962C8B-B14F-4D97-AF65-F5344CB8AC3E}">
        <p14:creationId xmlns:p14="http://schemas.microsoft.com/office/powerpoint/2010/main" val="3026097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2FF7-1FAB-0D44-9BE4-BA9AF3829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solidFill>
                  <a:schemeClr val="accent1"/>
                </a:solidFill>
              </a:rPr>
              <a:t>Хранение данных для программ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54590-944D-7944-B432-5A4E4A1C4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4644421" cy="4156468"/>
          </a:xfrm>
        </p:spPr>
        <p:txBody>
          <a:bodyPr>
            <a:normAutofit/>
          </a:bodyPr>
          <a:lstStyle/>
          <a:p>
            <a:r>
              <a:rPr lang="ru-RU" dirty="0"/>
              <a:t>Программы работают с информацией, как человек с пищей — создают, готовят, потребляют, перерабатывают, показывают. Для того, чтобы программам (и программистам) было удобнее с ней работать, информацию нужно как-то хранить, в каком-то удобном виде предоставлять пользователям или другими программам.</a:t>
            </a:r>
          </a:p>
        </p:txBody>
      </p:sp>
      <p:pic>
        <p:nvPicPr>
          <p:cNvPr id="1026" name="Picture 2" descr="Данные в удобном для компьютера виде">
            <a:extLst>
              <a:ext uri="{FF2B5EF4-FFF2-40B4-BE49-F238E27FC236}">
                <a16:creationId xmlns:a16="http://schemas.microsoft.com/office/drawing/2014/main" id="{C2B150A2-A672-D54A-A555-21CC896B6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450" y="2028432"/>
            <a:ext cx="3549650" cy="406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4595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2FF7-1FAB-0D44-9BE4-BA9AF3829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accent1"/>
                </a:solidFill>
              </a:rPr>
              <a:t>Справочная информация</a:t>
            </a:r>
            <a:endParaRPr lang="en-RU" b="1" dirty="0">
              <a:solidFill>
                <a:schemeClr val="accent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16D630-3461-C246-A1FC-FA3B30373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3"/>
            <a:ext cx="9603275" cy="4037748"/>
          </a:xfrm>
        </p:spPr>
        <p:txBody>
          <a:bodyPr>
            <a:normAutofit/>
          </a:bodyPr>
          <a:lstStyle/>
          <a:p>
            <a:r>
              <a:rPr lang="en-GB" u="sng" dirty="0">
                <a:hlinkClick r:id="rId2" tooltip="XML для чайников"/>
              </a:rPr>
              <a:t>XML </a:t>
            </a:r>
            <a:r>
              <a:rPr lang="ru-RU" u="sng" dirty="0">
                <a:hlinkClick r:id="rId2" tooltip="XML для чайников"/>
              </a:rPr>
              <a:t>для чайников</a:t>
            </a:r>
            <a:endParaRPr lang="ru-RU" dirty="0"/>
          </a:p>
          <a:p>
            <a:r>
              <a:rPr lang="ru-RU" dirty="0">
                <a:hlinkClick r:id="rId3" tooltip="Как работать с парсером REXML (eng)"/>
              </a:rPr>
              <a:t>Как работать с парсером </a:t>
            </a:r>
            <a:r>
              <a:rPr lang="en-GB" dirty="0">
                <a:hlinkClick r:id="rId3" tooltip="Как работать с парсером REXML (eng)"/>
              </a:rPr>
              <a:t>REXML (eng)</a:t>
            </a:r>
            <a:endParaRPr lang="en-GB" dirty="0"/>
          </a:p>
          <a:p>
            <a:r>
              <a:rPr lang="ru-RU" dirty="0">
                <a:hlinkClick r:id="rId4" tooltip="Основы XML для начинающих"/>
              </a:rPr>
              <a:t>Основы </a:t>
            </a:r>
            <a:r>
              <a:rPr lang="en-GB" dirty="0">
                <a:hlinkClick r:id="rId4" tooltip="Основы XML для начинающих"/>
              </a:rPr>
              <a:t>XML </a:t>
            </a:r>
            <a:r>
              <a:rPr lang="ru-RU" dirty="0">
                <a:hlinkClick r:id="rId4" tooltip="Основы XML для начинающих"/>
              </a:rPr>
              <a:t>для начинающих</a:t>
            </a:r>
            <a:endParaRPr lang="en-US" dirty="0"/>
          </a:p>
          <a:p>
            <a:r>
              <a:rPr lang="en-GB" dirty="0">
                <a:hlinkClick r:id="rId5"/>
              </a:rPr>
              <a:t>XML </a:t>
            </a:r>
            <a:r>
              <a:rPr lang="ru-RU" dirty="0">
                <a:hlinkClick r:id="rId5"/>
              </a:rPr>
              <a:t>для начинающих</a:t>
            </a:r>
            <a:endParaRPr lang="en-US" dirty="0"/>
          </a:p>
          <a:p>
            <a:r>
              <a:rPr lang="ru-RU" dirty="0">
                <a:hlinkClick r:id="rId6"/>
              </a:rPr>
              <a:t>Основы </a:t>
            </a:r>
            <a:r>
              <a:rPr lang="en-GB" dirty="0">
                <a:hlinkClick r:id="rId6"/>
              </a:rPr>
              <a:t>HTML</a:t>
            </a:r>
            <a:endParaRPr lang="en-GB" dirty="0"/>
          </a:p>
          <a:p>
            <a:r>
              <a:rPr lang="en-GB" dirty="0">
                <a:hlinkClick r:id="rId7"/>
              </a:rPr>
              <a:t>HTML5Book</a:t>
            </a:r>
            <a:endParaRPr lang="en-GB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6736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EBCC4-BF3F-1644-A380-EC873F30C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accent1"/>
                </a:solidFill>
              </a:rPr>
              <a:t>Спасибо за внимание!</a:t>
            </a:r>
            <a:br>
              <a:rPr lang="en-RU" b="1" dirty="0">
                <a:solidFill>
                  <a:schemeClr val="accent1"/>
                </a:solidFill>
              </a:rPr>
            </a:b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EE4521-B728-F446-AA6F-01C928385D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>
                <a:solidFill>
                  <a:schemeClr val="accent1"/>
                </a:solidFill>
              </a:rPr>
              <a:t>Лекция 2</a:t>
            </a:r>
            <a:r>
              <a:rPr lang="en-US" b="1" dirty="0">
                <a:solidFill>
                  <a:schemeClr val="accent1"/>
                </a:solidFill>
              </a:rPr>
              <a:t>7</a:t>
            </a:r>
            <a:r>
              <a:rPr lang="ru-RU" b="1" dirty="0">
                <a:solidFill>
                  <a:schemeClr val="accent1"/>
                </a:solidFill>
              </a:rPr>
              <a:t>. Хранение данных, </a:t>
            </a:r>
            <a:r>
              <a:rPr lang="en-US" b="1" dirty="0">
                <a:solidFill>
                  <a:schemeClr val="accent1"/>
                </a:solidFill>
              </a:rPr>
              <a:t>XML, HTML</a:t>
            </a:r>
            <a:endParaRPr lang="en-RU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242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2FF7-1FAB-0D44-9BE4-BA9AF3829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solidFill>
                  <a:schemeClr val="accent1"/>
                </a:solidFill>
              </a:rPr>
              <a:t>Хранение данных для программ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54590-944D-7944-B432-5A4E4A1C4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156468"/>
          </a:xfrm>
        </p:spPr>
        <p:txBody>
          <a:bodyPr>
            <a:normAutofit/>
          </a:bodyPr>
          <a:lstStyle/>
          <a:p>
            <a:r>
              <a:rPr lang="ru-RU" dirty="0"/>
              <a:t>Информация бывает очень сложная. Нельзя просто взять и записать в всё в один файл, как попало. Чтобы избежать неразберихи, люди договариваются о стандартах: розетки, батарейки, </a:t>
            </a:r>
            <a:r>
              <a:rPr lang="en-GB" dirty="0" err="1"/>
              <a:t>usb</a:t>
            </a:r>
            <a:r>
              <a:rPr lang="en-GB" dirty="0"/>
              <a:t>-</a:t>
            </a:r>
            <a:r>
              <a:rPr lang="ru-RU" dirty="0"/>
              <a:t>входы. Программисты — тем более люди, они договорились о форматах и способах хранения данных.</a:t>
            </a:r>
          </a:p>
          <a:p>
            <a:r>
              <a:rPr lang="ru-RU" dirty="0"/>
              <a:t>Цель любого формата — структурировать данные, чтобы с ними было проще эффективнее работать: чтобы сразу было понятно, где файл начинается, где хранится служебная информация, как в нём упакованы данные. Форматов и способов хранения данных много, мы познакомимся с самыми актуальными: </a:t>
            </a:r>
            <a:r>
              <a:rPr lang="en-GB" dirty="0"/>
              <a:t>XML, JSON </a:t>
            </a:r>
            <a:r>
              <a:rPr lang="ru-RU" dirty="0"/>
              <a:t>и базы данных.</a:t>
            </a:r>
          </a:p>
        </p:txBody>
      </p:sp>
    </p:spTree>
    <p:extLst>
      <p:ext uri="{BB962C8B-B14F-4D97-AF65-F5344CB8AC3E}">
        <p14:creationId xmlns:p14="http://schemas.microsoft.com/office/powerpoint/2010/main" val="4284047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2FF7-1FAB-0D44-9BE4-BA9AF3829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solidFill>
                  <a:schemeClr val="accent1"/>
                </a:solidFill>
              </a:rPr>
              <a:t>Формат </a:t>
            </a:r>
            <a:r>
              <a:rPr lang="en-US" b="1" dirty="0">
                <a:solidFill>
                  <a:schemeClr val="accent1"/>
                </a:solidFill>
              </a:rPr>
              <a:t>XML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54590-944D-7944-B432-5A4E4A1C4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3869721" cy="4156468"/>
          </a:xfrm>
        </p:spPr>
        <p:txBody>
          <a:bodyPr>
            <a:normAutofit/>
          </a:bodyPr>
          <a:lstStyle/>
          <a:p>
            <a:r>
              <a:rPr lang="en-GB" dirty="0"/>
              <a:t>XML — </a:t>
            </a:r>
            <a:r>
              <a:rPr lang="ru-RU" dirty="0"/>
              <a:t>это способ представить любую информацию в виде древовидной структуры. В жизни очень часто человек организует информацию именно в виде дерева. Давайте представим, как могла бы быть в виде </a:t>
            </a:r>
            <a:r>
              <a:rPr lang="en-GB" dirty="0"/>
              <a:t>XML </a:t>
            </a:r>
            <a:r>
              <a:rPr lang="ru-RU" dirty="0"/>
              <a:t>упакована информация из вашего аккаунта в какой-нибудь социальной сети: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944170-35F3-BB4D-A6B1-E025F5B706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306"/>
          <a:stretch/>
        </p:blipFill>
        <p:spPr>
          <a:xfrm>
            <a:off x="6096000" y="2015732"/>
            <a:ext cx="4547274" cy="403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903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2FF7-1FAB-0D44-9BE4-BA9AF3829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solidFill>
                  <a:schemeClr val="accent1"/>
                </a:solidFill>
              </a:rPr>
              <a:t>Формат </a:t>
            </a:r>
            <a:r>
              <a:rPr lang="en-US" b="1" dirty="0">
                <a:solidFill>
                  <a:schemeClr val="accent1"/>
                </a:solidFill>
              </a:rPr>
              <a:t>XML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54590-944D-7944-B432-5A4E4A1C4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3869721" cy="4156468"/>
          </a:xfrm>
        </p:spPr>
        <p:txBody>
          <a:bodyPr>
            <a:normAutofit lnSpcReduction="10000"/>
          </a:bodyPr>
          <a:lstStyle/>
          <a:p>
            <a:r>
              <a:rPr lang="ru-RU" dirty="0"/>
              <a:t>Типичный </a:t>
            </a:r>
            <a:r>
              <a:rPr lang="en-GB" dirty="0"/>
              <a:t>XML </a:t>
            </a:r>
            <a:r>
              <a:rPr lang="ru-RU" dirty="0"/>
              <a:t>файл начинается с заголовка, в котором указывается версия </a:t>
            </a:r>
            <a:r>
              <a:rPr lang="en-GB" dirty="0"/>
              <a:t>XML </a:t>
            </a:r>
            <a:r>
              <a:rPr lang="ru-RU" dirty="0"/>
              <a:t>и кодировка файла </a:t>
            </a:r>
            <a:r>
              <a:rPr lang="ru-RU" dirty="0">
                <a:solidFill>
                  <a:schemeClr val="accent1"/>
                </a:solidFill>
              </a:rPr>
              <a:t>&lt;?</a:t>
            </a:r>
            <a:r>
              <a:rPr lang="en-GB" dirty="0">
                <a:solidFill>
                  <a:schemeClr val="accent1"/>
                </a:solidFill>
              </a:rPr>
              <a:t>xml version="1.0" encoding="utf-8"?&gt;</a:t>
            </a:r>
            <a:r>
              <a:rPr lang="en-GB" dirty="0"/>
              <a:t>. </a:t>
            </a:r>
            <a:r>
              <a:rPr lang="ru-RU" dirty="0"/>
              <a:t>Дальше идёт дерево так называемых тегов. Корень у дерева один. Так и в </a:t>
            </a:r>
            <a:r>
              <a:rPr lang="en-GB" dirty="0"/>
              <a:t>XML-</a:t>
            </a:r>
            <a:r>
              <a:rPr lang="ru-RU" dirty="0"/>
              <a:t>файле корневой тег-контейнер (оборачивающий всё остальное) — один. В нашем случае </a:t>
            </a:r>
            <a:r>
              <a:rPr lang="ru-RU" dirty="0">
                <a:solidFill>
                  <a:schemeClr val="accent1"/>
                </a:solidFill>
              </a:rPr>
              <a:t>&lt;</a:t>
            </a:r>
            <a:r>
              <a:rPr lang="en-GB" dirty="0">
                <a:solidFill>
                  <a:schemeClr val="accent1"/>
                </a:solidFill>
              </a:rPr>
              <a:t>account&gt;&lt;/account&gt;</a:t>
            </a:r>
            <a:r>
              <a:rPr lang="en-GB" dirty="0"/>
              <a:t>.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944170-35F3-BB4D-A6B1-E025F5B706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306"/>
          <a:stretch/>
        </p:blipFill>
        <p:spPr>
          <a:xfrm>
            <a:off x="6096000" y="2015732"/>
            <a:ext cx="4547274" cy="403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28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2FF7-1FAB-0D44-9BE4-BA9AF3829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solidFill>
                  <a:schemeClr val="accent1"/>
                </a:solidFill>
              </a:rPr>
              <a:t>Формат </a:t>
            </a:r>
            <a:r>
              <a:rPr lang="en-US" b="1" dirty="0">
                <a:solidFill>
                  <a:schemeClr val="accent1"/>
                </a:solidFill>
              </a:rPr>
              <a:t>XML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54590-944D-7944-B432-5A4E4A1C4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1578368"/>
          </a:xfrm>
        </p:spPr>
        <p:txBody>
          <a:bodyPr>
            <a:normAutofit/>
          </a:bodyPr>
          <a:lstStyle/>
          <a:p>
            <a:r>
              <a:rPr lang="ru-RU" dirty="0"/>
              <a:t>Теги записываются в треугольных скобках и бывают открывающие (</a:t>
            </a:r>
            <a:r>
              <a:rPr lang="ru-RU" dirty="0">
                <a:solidFill>
                  <a:schemeClr val="accent1"/>
                </a:solidFill>
              </a:rPr>
              <a:t>&lt;</a:t>
            </a:r>
            <a:r>
              <a:rPr lang="en-GB" dirty="0">
                <a:solidFill>
                  <a:schemeClr val="accent1"/>
                </a:solidFill>
              </a:rPr>
              <a:t>photos&gt;</a:t>
            </a:r>
            <a:r>
              <a:rPr lang="en-GB" dirty="0"/>
              <a:t>) </a:t>
            </a:r>
            <a:r>
              <a:rPr lang="ru-RU" dirty="0"/>
              <a:t>и закрывающие, в начале названия которых стоит слеш (</a:t>
            </a:r>
            <a:r>
              <a:rPr lang="ru-RU" dirty="0">
                <a:solidFill>
                  <a:schemeClr val="accent1"/>
                </a:solidFill>
              </a:rPr>
              <a:t>&lt;/</a:t>
            </a:r>
            <a:r>
              <a:rPr lang="en-GB" dirty="0">
                <a:solidFill>
                  <a:schemeClr val="accent1"/>
                </a:solidFill>
              </a:rPr>
              <a:t>photos&gt;</a:t>
            </a:r>
            <a:r>
              <a:rPr lang="en-GB" dirty="0"/>
              <a:t>). </a:t>
            </a:r>
            <a:r>
              <a:rPr lang="ru-RU" dirty="0"/>
              <a:t>Если какой-то элемент </a:t>
            </a:r>
            <a:r>
              <a:rPr lang="en-GB" dirty="0"/>
              <a:t>XML-</a:t>
            </a:r>
            <a:r>
              <a:rPr lang="ru-RU" dirty="0"/>
              <a:t>структуры состоит из двух таких тегов, то он называется контейнером, т.к. в нём могут находиться другие элементы: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BE3E2B-F37D-BC48-83A9-BF90A9BD0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3756078"/>
            <a:ext cx="91440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81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2FF7-1FAB-0D44-9BE4-BA9AF3829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solidFill>
                  <a:schemeClr val="accent1"/>
                </a:solidFill>
              </a:rPr>
              <a:t>Формат </a:t>
            </a:r>
            <a:r>
              <a:rPr lang="en-US" b="1" dirty="0">
                <a:solidFill>
                  <a:schemeClr val="accent1"/>
                </a:solidFill>
              </a:rPr>
              <a:t>XML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54590-944D-7944-B432-5A4E4A1C4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2568968"/>
          </a:xfrm>
        </p:spPr>
        <p:txBody>
          <a:bodyPr>
            <a:normAutofit/>
          </a:bodyPr>
          <a:lstStyle/>
          <a:p>
            <a:r>
              <a:rPr lang="ru-RU" dirty="0"/>
              <a:t>Если же у тега нет закрывающего, то такой тег содержит слеш в самом конце: (</a:t>
            </a:r>
            <a:r>
              <a:rPr lang="ru-RU" dirty="0">
                <a:solidFill>
                  <a:schemeClr val="accent1"/>
                </a:solidFill>
              </a:rPr>
              <a:t>&lt;</a:t>
            </a:r>
            <a:r>
              <a:rPr lang="en-GB" dirty="0">
                <a:solidFill>
                  <a:schemeClr val="accent1"/>
                </a:solidFill>
              </a:rPr>
              <a:t>photo ... /&gt;</a:t>
            </a:r>
            <a:r>
              <a:rPr lang="en-GB" dirty="0"/>
              <a:t>).</a:t>
            </a:r>
          </a:p>
          <a:p>
            <a:r>
              <a:rPr lang="ru-RU" dirty="0"/>
              <a:t>Ещё у тегов бывают атрибуты, а у атрибутов — значения. Пары атрибут-значение записываются с помощью знака равно: (</a:t>
            </a:r>
            <a:r>
              <a:rPr lang="ru-RU" dirty="0">
                <a:solidFill>
                  <a:schemeClr val="accent1"/>
                </a:solidFill>
              </a:rPr>
              <a:t>&lt;</a:t>
            </a:r>
            <a:r>
              <a:rPr lang="en-GB" dirty="0">
                <a:solidFill>
                  <a:schemeClr val="accent1"/>
                </a:solidFill>
              </a:rPr>
              <a:t>photo title="</a:t>
            </a:r>
            <a:r>
              <a:rPr lang="ru-RU" dirty="0" err="1">
                <a:solidFill>
                  <a:schemeClr val="accent1"/>
                </a:solidFill>
              </a:rPr>
              <a:t>фоточка</a:t>
            </a:r>
            <a:r>
              <a:rPr lang="ru-RU" dirty="0">
                <a:solidFill>
                  <a:schemeClr val="accent1"/>
                </a:solidFill>
              </a:rPr>
              <a:t> 2" /&gt;</a:t>
            </a:r>
            <a:r>
              <a:rPr lang="ru-RU" dirty="0"/>
              <a:t>)</a:t>
            </a:r>
          </a:p>
          <a:p>
            <a:r>
              <a:rPr lang="ru-RU" dirty="0"/>
              <a:t>Также тег-контейнер может содержать внутри себя кроме других тегов просто обычный текст.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808C47-C3B0-6949-B8C5-9DACC38F6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4746678"/>
            <a:ext cx="91440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35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2FF7-1FAB-0D44-9BE4-BA9AF3829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solidFill>
                  <a:schemeClr val="accent1"/>
                </a:solidFill>
              </a:rPr>
              <a:t>Формат </a:t>
            </a:r>
            <a:r>
              <a:rPr lang="en-US" b="1" dirty="0">
                <a:solidFill>
                  <a:schemeClr val="accent1"/>
                </a:solidFill>
              </a:rPr>
              <a:t>XML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54590-944D-7944-B432-5A4E4A1C4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1"/>
            <a:ext cx="9603275" cy="4037749"/>
          </a:xfrm>
        </p:spPr>
        <p:txBody>
          <a:bodyPr>
            <a:normAutofit/>
          </a:bodyPr>
          <a:lstStyle/>
          <a:p>
            <a:r>
              <a:rPr lang="ru-RU" dirty="0"/>
              <a:t>Вот вкратце и всё, что нам сейчас нужно знать про формат хранения данных </a:t>
            </a:r>
            <a:r>
              <a:rPr lang="en-GB" dirty="0"/>
              <a:t>XML.</a:t>
            </a:r>
          </a:p>
          <a:p>
            <a:r>
              <a:rPr lang="ru-RU" dirty="0"/>
              <a:t>Какие именно теги будут в вашей структуре — уже определяете вы, </a:t>
            </a:r>
            <a:r>
              <a:rPr lang="en-GB" dirty="0"/>
              <a:t>XML </a:t>
            </a:r>
            <a:r>
              <a:rPr lang="ru-RU" dirty="0"/>
              <a:t>лишь накладывает требования на структуру, которые мы описали выше. Скажем, нельзя открыть тег и не закрыть его, нельзя оставить открой треугольную скобку вот так </a:t>
            </a:r>
            <a:r>
              <a:rPr lang="ru-RU" dirty="0">
                <a:solidFill>
                  <a:schemeClr val="accent1"/>
                </a:solidFill>
              </a:rPr>
              <a:t>&lt;</a:t>
            </a:r>
            <a:r>
              <a:rPr lang="en-GB" dirty="0" err="1">
                <a:solidFill>
                  <a:schemeClr val="accent1"/>
                </a:solidFill>
              </a:rPr>
              <a:t>error_tag</a:t>
            </a:r>
            <a:r>
              <a:rPr lang="en-GB" dirty="0"/>
              <a:t>.</a:t>
            </a:r>
          </a:p>
          <a:p>
            <a:r>
              <a:rPr lang="en-GB" dirty="0"/>
              <a:t>XML </a:t>
            </a:r>
            <a:r>
              <a:rPr lang="ru-RU" dirty="0"/>
              <a:t>настолько популярен, что многие программы в нем хранят данные. Например, популярный редактор текста </a:t>
            </a:r>
            <a:r>
              <a:rPr lang="en-GB" dirty="0"/>
              <a:t>Microsoft Word: </a:t>
            </a:r>
            <a:r>
              <a:rPr lang="ru-RU" dirty="0"/>
              <a:t>его файлы </a:t>
            </a:r>
            <a:r>
              <a:rPr lang="ru-RU" dirty="0">
                <a:solidFill>
                  <a:schemeClr val="accent1"/>
                </a:solidFill>
              </a:rPr>
              <a:t>*.</a:t>
            </a:r>
            <a:r>
              <a:rPr lang="en-GB" dirty="0">
                <a:solidFill>
                  <a:schemeClr val="accent1"/>
                </a:solidFill>
              </a:rPr>
              <a:t>docx </a:t>
            </a:r>
            <a:r>
              <a:rPr lang="ru-RU" dirty="0"/>
              <a:t>по сути являются </a:t>
            </a:r>
            <a:r>
              <a:rPr lang="en-GB" dirty="0"/>
              <a:t>zip-</a:t>
            </a:r>
            <a:r>
              <a:rPr lang="ru-RU" dirty="0"/>
              <a:t>архивами, если такой файл переименовать, поменяв расширение на </a:t>
            </a:r>
            <a:r>
              <a:rPr lang="ru-RU" dirty="0">
                <a:solidFill>
                  <a:schemeClr val="accent1"/>
                </a:solidFill>
              </a:rPr>
              <a:t>.</a:t>
            </a:r>
            <a:r>
              <a:rPr lang="en-GB" dirty="0">
                <a:solidFill>
                  <a:schemeClr val="accent1"/>
                </a:solidFill>
              </a:rPr>
              <a:t>zip</a:t>
            </a:r>
            <a:r>
              <a:rPr lang="en-GB" dirty="0"/>
              <a:t>, </a:t>
            </a:r>
            <a:r>
              <a:rPr lang="ru-RU" dirty="0"/>
              <a:t>то можно залезть внутрь такого архива и посмотреть, какие </a:t>
            </a:r>
            <a:r>
              <a:rPr lang="en-GB" dirty="0"/>
              <a:t>xml-</a:t>
            </a:r>
            <a:r>
              <a:rPr lang="ru-RU" dirty="0"/>
              <a:t>файлы там лежат.</a:t>
            </a:r>
          </a:p>
        </p:txBody>
      </p:sp>
    </p:spTree>
    <p:extLst>
      <p:ext uri="{BB962C8B-B14F-4D97-AF65-F5344CB8AC3E}">
        <p14:creationId xmlns:p14="http://schemas.microsoft.com/office/powerpoint/2010/main" val="405708451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6383</TotalTime>
  <Words>1494</Words>
  <Application>Microsoft Macintosh PowerPoint</Application>
  <PresentationFormat>Widescreen</PresentationFormat>
  <Paragraphs>93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Gill Sans MT</vt:lpstr>
      <vt:lpstr>Gallery</vt:lpstr>
      <vt:lpstr>Лекция 27</vt:lpstr>
      <vt:lpstr>План занятия</vt:lpstr>
      <vt:lpstr>Хранение данных для программ</vt:lpstr>
      <vt:lpstr>Хранение данных для программ</vt:lpstr>
      <vt:lpstr>Формат XML</vt:lpstr>
      <vt:lpstr>Формат XML</vt:lpstr>
      <vt:lpstr>Формат XML</vt:lpstr>
      <vt:lpstr>Формат XML</vt:lpstr>
      <vt:lpstr>Формат XML</vt:lpstr>
      <vt:lpstr>Проектируем программу для учета расходов</vt:lpstr>
      <vt:lpstr>Проектируем программу для учета расходов</vt:lpstr>
      <vt:lpstr>Проектируем программу для учета расходов</vt:lpstr>
      <vt:lpstr>Проектируем программу для учета расходов</vt:lpstr>
      <vt:lpstr>Программа для учета расходов</vt:lpstr>
      <vt:lpstr>Программа для учета расходов</vt:lpstr>
      <vt:lpstr>Программа для учета расходов</vt:lpstr>
      <vt:lpstr>Программа для учета расходов</vt:lpstr>
      <vt:lpstr>Немного о HTML</vt:lpstr>
      <vt:lpstr>Немного о  HTML</vt:lpstr>
      <vt:lpstr>Немного о  HTML</vt:lpstr>
      <vt:lpstr>Немного о  HTML</vt:lpstr>
      <vt:lpstr>Чтение xml-визитки</vt:lpstr>
      <vt:lpstr>Чтение xml-визитки. подсказка</vt:lpstr>
      <vt:lpstr>xml-визитка</vt:lpstr>
      <vt:lpstr>xml-визитка. подсказка</vt:lpstr>
      <vt:lpstr>xml-магазин</vt:lpstr>
      <vt:lpstr>xml-магазин</vt:lpstr>
      <vt:lpstr>xml-магазин. подсказка</vt:lpstr>
      <vt:lpstr>xml-магазин. подсказка</vt:lpstr>
      <vt:lpstr>Справочная информация</vt:lpstr>
      <vt:lpstr>Спасибо за внимание!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Лекция 4</dc:title>
  <dc:creator>Microsoft Office User</dc:creator>
  <cp:lastModifiedBy>Microsoft Office User</cp:lastModifiedBy>
  <cp:revision>364</cp:revision>
  <cp:lastPrinted>2022-01-03T10:35:45Z</cp:lastPrinted>
  <dcterms:created xsi:type="dcterms:W3CDTF">2021-10-04T10:22:19Z</dcterms:created>
  <dcterms:modified xsi:type="dcterms:W3CDTF">2022-03-21T13:41:37Z</dcterms:modified>
</cp:coreProperties>
</file>